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7" r:id="rId1"/>
  </p:sldMasterIdLst>
  <p:notesMasterIdLst>
    <p:notesMasterId r:id="rId17"/>
  </p:notesMasterIdLst>
  <p:sldIdLst>
    <p:sldId id="1878" r:id="rId2"/>
    <p:sldId id="1898" r:id="rId3"/>
    <p:sldId id="1900" r:id="rId4"/>
    <p:sldId id="1902" r:id="rId5"/>
    <p:sldId id="1901" r:id="rId6"/>
    <p:sldId id="1903" r:id="rId7"/>
    <p:sldId id="1904" r:id="rId8"/>
    <p:sldId id="1906" r:id="rId9"/>
    <p:sldId id="1905" r:id="rId10"/>
    <p:sldId id="1907" r:id="rId11"/>
    <p:sldId id="1908" r:id="rId12"/>
    <p:sldId id="1909" r:id="rId13"/>
    <p:sldId id="1910" r:id="rId14"/>
    <p:sldId id="1911" r:id="rId15"/>
    <p:sldId id="1912" r:id="rId16"/>
  </p:sldIdLst>
  <p:sldSz cx="9144000" cy="6858000" type="screen4x3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ambria Math" panose="02040503050406030204" pitchFamily="18" charset="0"/>
      <p:regular r:id="rId24"/>
    </p:embeddedFont>
    <p:embeddedFont>
      <p:font typeface="Segoe UI" panose="020B0502040204020203" pitchFamily="34" charset="0"/>
      <p:regular r:id="rId25"/>
      <p:bold r:id="rId26"/>
      <p:italic r:id="rId27"/>
      <p:boldItalic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微软雅黑" panose="020B0503020204020204" pitchFamily="34" charset="-122"/>
      <p:regular r:id="rId31"/>
      <p:bold r:id="rId32"/>
    </p:embeddedFont>
  </p:embeddedFontLst>
  <p:custDataLst>
    <p:tags r:id="rId3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49" userDrawn="1">
          <p15:clr>
            <a:srgbClr val="A4A3A4"/>
          </p15:clr>
        </p15:guide>
        <p15:guide id="2" pos="31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istrator" initials="A" lastIdx="1" clrIdx="0"/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43308"/>
    <a:srgbClr val="C00000"/>
    <a:srgbClr val="FF0000"/>
    <a:srgbClr val="FF6969"/>
    <a:srgbClr val="2D61B7"/>
    <a:srgbClr val="FFFD2F"/>
    <a:srgbClr val="FF5555"/>
    <a:srgbClr val="ECB200"/>
    <a:srgbClr val="FFFE6F"/>
    <a:srgbClr val="FFFE5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A111915-BE36-4E01-A7E5-04B1672EAD32}" styleName="浅色样式 2 - 强调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5311" autoAdjust="0"/>
    <p:restoredTop sz="96266" autoAdjust="0"/>
  </p:normalViewPr>
  <p:slideViewPr>
    <p:cSldViewPr snapToGrid="0" showGuides="1">
      <p:cViewPr varScale="1">
        <p:scale>
          <a:sx n="106" d="100"/>
          <a:sy n="106" d="100"/>
        </p:scale>
        <p:origin x="56" y="64"/>
      </p:cViewPr>
      <p:guideLst>
        <p:guide orient="horz" pos="2249"/>
        <p:guide pos="313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tags" Target="tags/tag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8BA54D-14EB-4B12-A540-E5DF87FA1F77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C2B15-0724-4EA6-B6FE-9C04A1EE3660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78322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lvl="0" indent="-342900" algn="l">
              <a:buFont typeface="+mj-lt"/>
              <a:buAutoNum type="arabicPeriod"/>
            </a:pP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对于一些过简单或者过难的答案，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Advantage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几乎全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或全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，因为他们的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std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过小。这时候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std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的正则化反而没有必要（因为之前做归一化是在一些</a:t>
            </a:r>
            <a:r>
              <a:rPr lang="en-US" altLang="zh-CN" sz="1800" kern="100" dirty="0">
                <a:solidFill>
                  <a:srgbClr val="000000"/>
                </a:solidFill>
                <a:effectLst/>
                <a:latin typeface="Segoe U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[10, 20]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[100, 200]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不同区间作比较，现在都在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[0,1]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不太必要）</a:t>
            </a:r>
          </a:p>
          <a:p>
            <a:pPr marL="342900" lvl="0" indent="-342900" algn="l">
              <a:buFont typeface="+mj-lt"/>
              <a:buAutoNum type="arabicPeriod"/>
            </a:pP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将</a:t>
            </a:r>
            <a:r>
              <a:rPr lang="en-US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loss</a:t>
            </a:r>
            <a:r>
              <a:rPr lang="zh-CN" altLang="zh-CN" sz="1800" kern="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除以输出长度不太必要，这会导致好答案越短越好、坏答案越长越好（有待商榷）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C2B15-0724-4EA6-B6FE-9C04A1EE36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6122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6.emf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1193524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952405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7820183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88920" y="0"/>
            <a:ext cx="2448138" cy="1298862"/>
          </a:xfrm>
          <a:prstGeom prst="rect">
            <a:avLst/>
          </a:prstGeom>
        </p:spPr>
      </p:pic>
      <p:pic>
        <p:nvPicPr>
          <p:cNvPr id="2" name="图片 1" descr="背景-j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9144000" cy="6381750"/>
          </a:xfrm>
          <a:prstGeom prst="rect">
            <a:avLst/>
          </a:prstGeom>
        </p:spPr>
      </p:pic>
      <p:pic>
        <p:nvPicPr>
          <p:cNvPr id="4" name="图片 3" descr="背景-OK"/>
          <p:cNvPicPr>
            <a:picLocks noChangeAspect="1"/>
          </p:cNvPicPr>
          <p:nvPr userDrawn="1"/>
        </p:nvPicPr>
        <p:blipFill>
          <a:blip r:embed="rId5"/>
          <a:srcRect l="6592" r="7422"/>
          <a:stretch/>
        </p:blipFill>
        <p:spPr>
          <a:xfrm>
            <a:off x="0" y="0"/>
            <a:ext cx="9194800" cy="6858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243D69E-CFD7-3DFC-DC3C-3B7836C2E9C9}"/>
              </a:ext>
            </a:extLst>
          </p:cNvPr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6"/>
          <a:srcRect l="22285"/>
          <a:stretch/>
        </p:blipFill>
        <p:spPr>
          <a:xfrm>
            <a:off x="990600" y="0"/>
            <a:ext cx="3905250" cy="1017429"/>
          </a:xfrm>
          <a:prstGeom prst="rect">
            <a:avLst/>
          </a:prstGeom>
        </p:spPr>
      </p:pic>
      <p:pic>
        <p:nvPicPr>
          <p:cNvPr id="8" name="图片 7" descr="C:\Users\len\Desktop\7-140129231040534.png">
            <a:extLst>
              <a:ext uri="{FF2B5EF4-FFF2-40B4-BE49-F238E27FC236}">
                <a16:creationId xmlns:a16="http://schemas.microsoft.com/office/drawing/2014/main" id="{B1392855-3B9E-1630-EDAD-444B14758C66}"/>
              </a:ext>
            </a:extLst>
          </p:cNvPr>
          <p:cNvPicPr/>
          <p:nvPr userDrawn="1"/>
        </p:nvPicPr>
        <p:blipFill rotWithShape="1"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82" y="635"/>
            <a:ext cx="994782" cy="107807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05835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不含Logo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背景s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不含Logo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背景-OK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2" y="0"/>
            <a:ext cx="914161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-2" y="5480756"/>
            <a:ext cx="9143994" cy="1377244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1980462"/>
          </a:xfrm>
          <a:prstGeom prst="rect">
            <a:avLst/>
          </a:prstGeom>
          <a:blipFill dpi="0" rotWithShape="1">
            <a:blip r:embed="rId3" cstate="screen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6282" y="365126"/>
            <a:ext cx="7789069" cy="647698"/>
          </a:xfrm>
        </p:spPr>
        <p:txBody>
          <a:bodyPr>
            <a:normAutofit/>
          </a:bodyPr>
          <a:lstStyle>
            <a:lvl1pPr>
              <a:defRPr lang="zh-CN" altLang="en-US" sz="3000" b="1" kern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07F40D-352A-477C-8E6E-10BC0DC7FC89}" type="datetimeFigureOut">
              <a:rPr lang="zh-CN" altLang="en-US" smtClean="0"/>
              <a:t>2025/11/12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9E01E3-2D55-4D7E-A94F-BF46676B9754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726281" y="1012825"/>
            <a:ext cx="59436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60128" y="284957"/>
            <a:ext cx="606027" cy="808036"/>
          </a:xfrm>
          <a:prstGeom prst="rect">
            <a:avLst/>
          </a:prstGeom>
        </p:spPr>
      </p:pic>
      <p:sp>
        <p:nvSpPr>
          <p:cNvPr id="16" name="内容占位符 2"/>
          <p:cNvSpPr>
            <a:spLocks noGrp="1"/>
          </p:cNvSpPr>
          <p:nvPr>
            <p:ph idx="1"/>
          </p:nvPr>
        </p:nvSpPr>
        <p:spPr>
          <a:xfrm>
            <a:off x="726280" y="1377949"/>
            <a:ext cx="7789070" cy="479901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screen"/>
          <a:srcRect/>
          <a:stretch>
            <a:fillRect/>
          </a:stretch>
        </p:blipFill>
        <p:spPr>
          <a:xfrm>
            <a:off x="8572211" y="122883"/>
            <a:ext cx="451422" cy="11404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背景-OK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82" y="0"/>
            <a:ext cx="9141619" cy="68580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25750" y="310492"/>
            <a:ext cx="3714750" cy="1345614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1238726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2879418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420706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003650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4378269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963945-3B01-4F00-A86C-79CC7D874BB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5542A7B-AB59-ED6F-9109-01B84C1D6613}"/>
              </a:ext>
            </a:extLst>
          </p:cNvPr>
          <p:cNvSpPr/>
          <p:nvPr userDrawn="1"/>
        </p:nvSpPr>
        <p:spPr>
          <a:xfrm>
            <a:off x="884754" y="878232"/>
            <a:ext cx="1741646" cy="112710"/>
          </a:xfrm>
          <a:prstGeom prst="rect">
            <a:avLst/>
          </a:prstGeom>
          <a:solidFill>
            <a:srgbClr val="1453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0">
              <a:solidFill>
                <a:prstClr val="white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FA2808B4-D17B-D6A7-0930-311AD26B16C3}"/>
              </a:ext>
            </a:extLst>
          </p:cNvPr>
          <p:cNvCxnSpPr>
            <a:cxnSpLocks/>
          </p:cNvCxnSpPr>
          <p:nvPr userDrawn="1"/>
        </p:nvCxnSpPr>
        <p:spPr>
          <a:xfrm>
            <a:off x="2520554" y="934587"/>
            <a:ext cx="2299096" cy="0"/>
          </a:xfrm>
          <a:prstGeom prst="line">
            <a:avLst/>
          </a:prstGeom>
          <a:ln w="28575">
            <a:solidFill>
              <a:srgbClr val="14539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 descr="C:\Users\len\Desktop\7-140129231040534.png">
            <a:extLst>
              <a:ext uri="{FF2B5EF4-FFF2-40B4-BE49-F238E27FC236}">
                <a16:creationId xmlns:a16="http://schemas.microsoft.com/office/drawing/2014/main" id="{7BE9869E-2539-152C-050A-F337F6C58459}"/>
              </a:ext>
            </a:extLst>
          </p:cNvPr>
          <p:cNvPicPr/>
          <p:nvPr userDrawn="1"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182" y="635"/>
            <a:ext cx="994782" cy="1078071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D2073F60-9F67-D3A7-6AE5-DDCF74EED022}"/>
              </a:ext>
            </a:extLst>
          </p:cNvPr>
          <p:cNvSpPr txBox="1"/>
          <p:nvPr userDrawn="1"/>
        </p:nvSpPr>
        <p:spPr>
          <a:xfrm>
            <a:off x="7943850" y="2223135"/>
            <a:ext cx="304800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5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9057909-EC83-03FF-D233-E07A88445AE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49604" y="37305"/>
            <a:ext cx="2743200" cy="993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738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613739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816338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11/12/2025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图片 6" descr="背景-s">
            <a:extLst>
              <a:ext uri="{FF2B5EF4-FFF2-40B4-BE49-F238E27FC236}">
                <a16:creationId xmlns:a16="http://schemas.microsoft.com/office/drawing/2014/main" id="{8939E6D6-2639-67D8-62A8-26911FB5337F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0"/>
            <a:ext cx="9144000" cy="6305550"/>
          </a:xfrm>
          <a:prstGeom prst="rect">
            <a:avLst/>
          </a:prstGeom>
        </p:spPr>
      </p:pic>
      <p:pic>
        <p:nvPicPr>
          <p:cNvPr id="8" name="图片 7" descr="背景-OK">
            <a:extLst>
              <a:ext uri="{FF2B5EF4-FFF2-40B4-BE49-F238E27FC236}">
                <a16:creationId xmlns:a16="http://schemas.microsoft.com/office/drawing/2014/main" id="{1DF8E3E8-78C2-0271-32CA-0231A606A23B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rcRect l="7056" r="898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9432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  <p:sldLayoutId id="2147483678" r:id="rId11"/>
    <p:sldLayoutId id="2147483679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idx="4294967295"/>
          </p:nvPr>
        </p:nvSpPr>
        <p:spPr>
          <a:xfrm>
            <a:off x="614973" y="2323752"/>
            <a:ext cx="8070850" cy="1219758"/>
          </a:xfrm>
        </p:spPr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GRPO</a:t>
            </a: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相关变种中出现的</a:t>
            </a:r>
            <a:br>
              <a:rPr lang="en-US" altLang="zh-CN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</a:br>
            <a:r>
              <a:rPr lang="zh-CN" altLang="en-US" sz="4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一些期望、方差的数学推导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4294967295"/>
          </p:nvPr>
        </p:nvSpPr>
        <p:spPr>
          <a:xfrm>
            <a:off x="0" y="4431822"/>
            <a:ext cx="9186111" cy="50800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王怀阳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064AEF5-DA38-4010-A56D-CFFA7E217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1514" y="1981289"/>
            <a:ext cx="5542857" cy="71428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A2E662E-E4C3-4C1E-92E3-B7797DE8A2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670" y="4014670"/>
            <a:ext cx="8783273" cy="604008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4D4A85FA-F748-4439-95B0-3F223D9FBCCC}"/>
              </a:ext>
            </a:extLst>
          </p:cNvPr>
          <p:cNvSpPr txBox="1"/>
          <p:nvPr/>
        </p:nvSpPr>
        <p:spPr>
          <a:xfrm>
            <a:off x="542223" y="1385400"/>
            <a:ext cx="62360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OPO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作为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On-Policy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算法，其策略梯度为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C0BE1DD-E6BD-45D4-A974-F513BE628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6285" y="3284074"/>
            <a:ext cx="6371429" cy="742857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221E6CA8-DF3A-4DAE-A021-509C551D161E}"/>
              </a:ext>
            </a:extLst>
          </p:cNvPr>
          <p:cNvSpPr txBox="1"/>
          <p:nvPr/>
        </p:nvSpPr>
        <p:spPr>
          <a:xfrm>
            <a:off x="568787" y="2712260"/>
            <a:ext cx="687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的方差越小，其训练越稳定，为此引入方差项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9378074-4796-4791-920B-B9E4643AD7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86163" y="5257734"/>
            <a:ext cx="5314286" cy="1057143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8782ABCB-4EDC-4931-891D-6F9D220F3913}"/>
              </a:ext>
            </a:extLst>
          </p:cNvPr>
          <p:cNvSpPr txBox="1"/>
          <p:nvPr/>
        </p:nvSpPr>
        <p:spPr>
          <a:xfrm>
            <a:off x="585565" y="4749103"/>
            <a:ext cx="68753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为了得到极值，进行求导</a:t>
            </a:r>
          </a:p>
        </p:txBody>
      </p:sp>
    </p:spTree>
    <p:extLst>
      <p:ext uri="{BB962C8B-B14F-4D97-AF65-F5344CB8AC3E}">
        <p14:creationId xmlns:p14="http://schemas.microsoft.com/office/powerpoint/2010/main" val="4924257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DEEE498-C6AB-415E-9F83-6E3316ECFD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5223" y="1256609"/>
            <a:ext cx="6400000" cy="154285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FAA0F86-2B1D-46D2-8481-212A8664B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7016" y="3476288"/>
            <a:ext cx="5342857" cy="160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530CBB9-FA14-43B9-9BC4-46E2F8FE8C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8045" y="2883226"/>
            <a:ext cx="5057143" cy="57142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919B1C66-D466-483D-B406-E9E7EB3CF707}"/>
              </a:ext>
            </a:extLst>
          </p:cNvPr>
          <p:cNvSpPr txBox="1"/>
          <p:nvPr/>
        </p:nvSpPr>
        <p:spPr>
          <a:xfrm>
            <a:off x="1757494" y="2995822"/>
            <a:ext cx="79276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5B9E14B-84A2-421B-9C32-EB5FCD0786C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526"/>
          <a:stretch/>
        </p:blipFill>
        <p:spPr>
          <a:xfrm>
            <a:off x="2860646" y="5230177"/>
            <a:ext cx="5131472" cy="13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748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1D67949-A2F5-426D-AF13-BF307C9EC9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29" y="1735902"/>
            <a:ext cx="5095668" cy="100008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7589CEF-7CBC-4A35-AA51-529C036735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296"/>
          <a:stretch/>
        </p:blipFill>
        <p:spPr>
          <a:xfrm>
            <a:off x="5245661" y="1738785"/>
            <a:ext cx="3573123" cy="1011426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5EB35CCE-7BF9-4FCD-A451-2DE0C8B64807}"/>
              </a:ext>
            </a:extLst>
          </p:cNvPr>
          <p:cNvSpPr txBox="1"/>
          <p:nvPr/>
        </p:nvSpPr>
        <p:spPr>
          <a:xfrm>
            <a:off x="551719" y="2914554"/>
            <a:ext cx="80622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假设不同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的梯度近似正交且梯度范数服从相同分布</a:t>
            </a:r>
            <a:endParaRPr lang="en-US" altLang="zh-CN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将轨迹的策略梯度平方幅度近似为与轨迹长度成正比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05DAE19-C623-4E4C-969B-77FF5358AE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7995" y="4003645"/>
            <a:ext cx="7914286" cy="111428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D76CC872-2BD3-4F7C-82AA-C229AD2E3D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5479" y="5149326"/>
            <a:ext cx="3168318" cy="1375394"/>
          </a:xfrm>
          <a:prstGeom prst="rect">
            <a:avLst/>
          </a:prstGeom>
        </p:spPr>
      </p:pic>
      <p:sp>
        <p:nvSpPr>
          <p:cNvPr id="21" name="箭头: 右 20">
            <a:extLst>
              <a:ext uri="{FF2B5EF4-FFF2-40B4-BE49-F238E27FC236}">
                <a16:creationId xmlns:a16="http://schemas.microsoft.com/office/drawing/2014/main" id="{B16BF942-1B34-4260-8F62-1A2FE9CE6C53}"/>
              </a:ext>
            </a:extLst>
          </p:cNvPr>
          <p:cNvSpPr/>
          <p:nvPr/>
        </p:nvSpPr>
        <p:spPr>
          <a:xfrm>
            <a:off x="5023974" y="2078924"/>
            <a:ext cx="454037" cy="3103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FA57C58-5837-4211-BC20-7BDFBE4129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08376" y="1070433"/>
            <a:ext cx="3044029" cy="50363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2D4D3BF-60A4-489E-970E-2DCD442C2AB5}"/>
              </a:ext>
            </a:extLst>
          </p:cNvPr>
          <p:cNvSpPr/>
          <p:nvPr/>
        </p:nvSpPr>
        <p:spPr>
          <a:xfrm>
            <a:off x="2206027" y="1757905"/>
            <a:ext cx="1804736" cy="37321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F61BED37-FA27-4AE6-9E18-1A1D6A6029A6}"/>
              </a:ext>
            </a:extLst>
          </p:cNvPr>
          <p:cNvSpPr/>
          <p:nvPr/>
        </p:nvSpPr>
        <p:spPr>
          <a:xfrm rot="16200000">
            <a:off x="3038129" y="1546972"/>
            <a:ext cx="247649" cy="96025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77336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399A66A-9B60-47B2-BEA8-12E0F80E8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3884" y="1400961"/>
            <a:ext cx="5755542" cy="2295658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42FE8A3-2142-4C5F-9627-8BDE08F4E9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3884" y="3801492"/>
            <a:ext cx="5755543" cy="2127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4942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DCPO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BDA719D-A954-428F-A67F-87BD11F51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43" y="1405299"/>
            <a:ext cx="7885714" cy="228571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F34B7EB-097A-4CFB-B543-91796B5FAEE5}"/>
              </a:ext>
            </a:extLst>
          </p:cNvPr>
          <p:cNvSpPr txBox="1"/>
          <p:nvPr/>
        </p:nvSpPr>
        <p:spPr>
          <a:xfrm>
            <a:off x="3832627" y="4847963"/>
            <a:ext cx="147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2025. 9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7794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DCPO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5698BBC-45DF-42F2-BC59-206BD38E6C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4786"/>
          <a:stretch/>
        </p:blipFill>
        <p:spPr>
          <a:xfrm>
            <a:off x="163585" y="1814894"/>
            <a:ext cx="8816829" cy="563853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E23FDEC2-1907-43CD-A18A-4039ECC5A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447" y="3041037"/>
            <a:ext cx="1628571" cy="4571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11965B7-1E8A-41E6-BA8D-F88AD9440B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7223" y="3991289"/>
            <a:ext cx="2428571" cy="65714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64D1CC9-6E07-40B7-9AD6-2DF7D09D2DA4}"/>
              </a:ext>
            </a:extLst>
          </p:cNvPr>
          <p:cNvSpPr txBox="1"/>
          <p:nvPr/>
        </p:nvSpPr>
        <p:spPr>
          <a:xfrm>
            <a:off x="1862357" y="3052237"/>
            <a:ext cx="2334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 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clip 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方式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16CB7C1-1DDC-4403-B601-CBA05498B3DE}"/>
              </a:ext>
            </a:extLst>
          </p:cNvPr>
          <p:cNvSpPr txBox="1"/>
          <p:nvPr/>
        </p:nvSpPr>
        <p:spPr>
          <a:xfrm>
            <a:off x="2403934" y="4089027"/>
            <a:ext cx="1200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DCPO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DF32BBC-C5A3-4F80-BD08-7496AC84EA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19352" y="4973335"/>
            <a:ext cx="6625689" cy="1145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85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E8CAC37-C490-40C7-945F-432AF1EA02D2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039"/>
          <a:stretch/>
        </p:blipFill>
        <p:spPr bwMode="auto">
          <a:xfrm>
            <a:off x="1588335" y="2461561"/>
            <a:ext cx="6198502" cy="738087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1FA357B3-773C-402B-87E4-3D6CF3BD7DBC}"/>
              </a:ext>
            </a:extLst>
          </p:cNvPr>
          <p:cNvSpPr txBox="1"/>
          <p:nvPr/>
        </p:nvSpPr>
        <p:spPr>
          <a:xfrm>
            <a:off x="549993" y="1860083"/>
            <a:ext cx="558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LLM RL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的目标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B6B4D1A-B7EB-4EBE-9594-77246F2CD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94" y="4233006"/>
            <a:ext cx="8028571" cy="10285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564EA5C7-39C6-417F-8018-524CCE0C623C}"/>
              </a:ext>
            </a:extLst>
          </p:cNvPr>
          <p:cNvSpPr txBox="1"/>
          <p:nvPr/>
        </p:nvSpPr>
        <p:spPr>
          <a:xfrm>
            <a:off x="534613" y="3556059"/>
            <a:ext cx="558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GRPO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57078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Dr. GRPO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86B19D-2098-4965-95E0-6E65A78A3F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6423" y="1850037"/>
            <a:ext cx="6691154" cy="276390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2A5AEFB3-95C9-4919-B96E-24D326C8E125}"/>
              </a:ext>
            </a:extLst>
          </p:cNvPr>
          <p:cNvSpPr txBox="1"/>
          <p:nvPr/>
        </p:nvSpPr>
        <p:spPr>
          <a:xfrm>
            <a:off x="3832627" y="4738906"/>
            <a:ext cx="147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2025. 3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419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Dr. GRPO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D27C62-5582-4401-AD83-F780164399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117"/>
          <a:stretch/>
        </p:blipFill>
        <p:spPr>
          <a:xfrm>
            <a:off x="539134" y="3834809"/>
            <a:ext cx="8171798" cy="260314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F62A10-1854-4D0B-BB38-6E1625B7B791}"/>
              </a:ext>
            </a:extLst>
          </p:cNvPr>
          <p:cNvSpPr txBox="1"/>
          <p:nvPr/>
        </p:nvSpPr>
        <p:spPr>
          <a:xfrm>
            <a:off x="691988" y="1294488"/>
            <a:ext cx="5580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观察到这样两个现象：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BA7BFE-480F-4D8B-8A2D-B95225EDCF30}"/>
              </a:ext>
            </a:extLst>
          </p:cNvPr>
          <p:cNvSpPr txBox="1"/>
          <p:nvPr/>
        </p:nvSpPr>
        <p:spPr>
          <a:xfrm>
            <a:off x="982742" y="1856217"/>
            <a:ext cx="7619133" cy="18785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对于一些过简单或者过难的答案，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reward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几乎全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，导致他们的标准差 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std{R}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，导致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Advantage 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过大</a:t>
            </a:r>
          </a:p>
          <a:p>
            <a:pPr marL="285750" indent="-285750">
              <a:lnSpc>
                <a:spcPts val="3600"/>
              </a:lnSpc>
              <a:buFont typeface="Wingdings" panose="05000000000000000000" pitchFamily="2" charset="2"/>
              <a:buChar char="p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回答错误（负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Advantage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）时，输出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长度越长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token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受到的梯度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惩罚越小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；答案正确（正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Advantage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）则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短回答贡献的正向梯度更大（</a:t>
            </a:r>
            <a:r>
              <a:rPr lang="en-US" altLang="zh-CN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1533405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Dr. GRPO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CC23AB0-94AD-4EC9-A823-88261C0FAD19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4986" y="1501630"/>
            <a:ext cx="6914027" cy="2372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4F32FAA-DC77-4445-8DE3-763C3B704F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550" y="4543556"/>
            <a:ext cx="5997249" cy="16256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69C75-ABEE-4811-A009-7F28E9F86521}"/>
                  </a:ext>
                </a:extLst>
              </p:cNvPr>
              <p:cNvSpPr txBox="1"/>
              <p:nvPr/>
            </p:nvSpPr>
            <p:spPr>
              <a:xfrm>
                <a:off x="1307550" y="3999067"/>
                <a:ext cx="76215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最后一行等式成立要求引入的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𝒒</m:t>
                    </m:r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𝒐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独立于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𝒐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E169C75-ABEE-4811-A009-7F28E9F865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7550" y="3999067"/>
                <a:ext cx="7621501" cy="400110"/>
              </a:xfrm>
              <a:prstGeom prst="rect">
                <a:avLst/>
              </a:prstGeom>
              <a:blipFill>
                <a:blip r:embed="rId4"/>
                <a:stretch>
                  <a:fillRect l="-799"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B2D3BF5E-C05B-4A3A-8AB0-FD5A905950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40090" y="1162295"/>
            <a:ext cx="3129417" cy="33933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7F3FCAD-ED39-4338-9674-5A5A47A647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284" y="1595513"/>
            <a:ext cx="2909638" cy="31707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16ECFCA-9C1D-494B-826E-7CF5B22FD28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66516" y="1889347"/>
            <a:ext cx="2223174" cy="3352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CA5B9C0-7179-41A1-B5D9-D99B51EF23EC}"/>
              </a:ext>
            </a:extLst>
          </p:cNvPr>
          <p:cNvSpPr/>
          <p:nvPr/>
        </p:nvSpPr>
        <p:spPr>
          <a:xfrm>
            <a:off x="5823284" y="1162295"/>
            <a:ext cx="3105767" cy="112972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9228774C-B871-47A3-A229-C91B19D6856B}"/>
              </a:ext>
            </a:extLst>
          </p:cNvPr>
          <p:cNvSpPr/>
          <p:nvPr/>
        </p:nvSpPr>
        <p:spPr>
          <a:xfrm rot="16200000">
            <a:off x="6946924" y="2733005"/>
            <a:ext cx="478335" cy="184024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7597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Dr. GRPO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490AA4B-BF6F-438C-AC4C-F13F525C858A}"/>
              </a:ext>
            </a:extLst>
          </p:cNvPr>
          <p:cNvGrpSpPr/>
          <p:nvPr/>
        </p:nvGrpSpPr>
        <p:grpSpPr>
          <a:xfrm>
            <a:off x="1994250" y="2000838"/>
            <a:ext cx="4897199" cy="1225594"/>
            <a:chOff x="1532856" y="4066074"/>
            <a:chExt cx="4897199" cy="12255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E494AA00-57C0-4EBF-87A8-77124DE1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2856" y="4066074"/>
              <a:ext cx="4685714" cy="57142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F4F24AF-2C0F-492A-A4CD-D267E83DD9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630055" y="4863097"/>
              <a:ext cx="3800000" cy="428571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8FED27-896D-45C3-B28F-F67158C8E266}"/>
                  </a:ext>
                </a:extLst>
              </p:cNvPr>
              <p:cNvSpPr txBox="1"/>
              <p:nvPr/>
            </p:nvSpPr>
            <p:spPr>
              <a:xfrm>
                <a:off x="686765" y="1302994"/>
                <a:ext cx="762150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设置 </a:t>
                </a:r>
                <a14:m>
                  <m:oMath xmlns:m="http://schemas.openxmlformats.org/officeDocument/2006/math"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𝑩</m:t>
                    </m:r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𝒒</m:t>
                    </m:r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</m:t>
                    </m:r>
                    <m:sSub>
                      <m:sSubPr>
                        <m:ctrlP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𝒐</m:t>
                        </m:r>
                      </m:e>
                      <m:sub>
                        <m: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&lt;</m:t>
                        </m:r>
                        <m:r>
                          <a:rPr lang="en-US" altLang="zh-CN" sz="2000" b="1" i="1" smtClean="0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  <m:r>
                      <a:rPr lang="en-US" altLang="zh-CN" sz="2000" b="1" i="1" smtClean="0">
                        <a:solidFill>
                          <a:schemeClr val="accent1">
                            <a:lumMod val="7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en-US" altLang="zh-CN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为未来所有可能的求解轨迹的奖励期望，与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𝒐</m:t>
                        </m:r>
                      </m:e>
                      <m:sub>
                        <m:r>
                          <a:rPr lang="en-US" altLang="zh-CN" sz="2000" b="1" i="1">
                            <a:solidFill>
                              <a:schemeClr val="accent1">
                                <a:lumMod val="75000"/>
                              </a:schemeClr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𝒕</m:t>
                        </m:r>
                      </m:sub>
                    </m:sSub>
                  </m:oMath>
                </a14:m>
                <a:r>
                  <a:rPr lang="zh-CN" altLang="en-US" sz="2000" b="1" dirty="0">
                    <a:solidFill>
                      <a:schemeClr val="accent1">
                        <a:lumMod val="7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无关 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D8FED27-896D-45C3-B28F-F67158C8E2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765" y="1302994"/>
                <a:ext cx="7621501" cy="400110"/>
              </a:xfrm>
              <a:prstGeom prst="rect">
                <a:avLst/>
              </a:prstGeom>
              <a:blipFill>
                <a:blip r:embed="rId4"/>
                <a:stretch>
                  <a:fillRect l="-880"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图片 12">
            <a:extLst>
              <a:ext uri="{FF2B5EF4-FFF2-40B4-BE49-F238E27FC236}">
                <a16:creationId xmlns:a16="http://schemas.microsoft.com/office/drawing/2014/main" id="{4EEE1786-C6DC-4486-BAB5-7E6007FAA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4498" y="3766584"/>
            <a:ext cx="7621501" cy="174468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CB9823E-16C8-4996-B8CF-B1E398D62C80}"/>
              </a:ext>
            </a:extLst>
          </p:cNvPr>
          <p:cNvSpPr txBox="1"/>
          <p:nvPr/>
        </p:nvSpPr>
        <p:spPr>
          <a:xfrm>
            <a:off x="686765" y="3328605"/>
            <a:ext cx="549478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此时的策略梯度为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C788CC6-43B3-4FAF-9396-49D582636F48}"/>
              </a:ext>
            </a:extLst>
          </p:cNvPr>
          <p:cNvSpPr txBox="1"/>
          <p:nvPr/>
        </p:nvSpPr>
        <p:spPr>
          <a:xfrm>
            <a:off x="2123573" y="2827480"/>
            <a:ext cx="549843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近似为</a:t>
            </a:r>
          </a:p>
        </p:txBody>
      </p:sp>
    </p:spTree>
    <p:extLst>
      <p:ext uri="{BB962C8B-B14F-4D97-AF65-F5344CB8AC3E}">
        <p14:creationId xmlns:p14="http://schemas.microsoft.com/office/powerpoint/2010/main" val="7556840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Dr. GRPO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D8BF1A-F8E8-4D85-A1F9-8DDC1044D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547" y="4472593"/>
            <a:ext cx="2952925" cy="1222929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A685E97-7CF5-428C-A35E-F6850C56835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754" y="4409121"/>
            <a:ext cx="5274310" cy="154432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D8D5B8E-A189-4307-891F-9548ABB19A10}"/>
              </a:ext>
            </a:extLst>
          </p:cNvPr>
          <p:cNvSpPr txBox="1"/>
          <p:nvPr/>
        </p:nvSpPr>
        <p:spPr>
          <a:xfrm>
            <a:off x="1275127" y="4009011"/>
            <a:ext cx="70567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另一篇文章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GPG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Dr. GRPO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发现和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GRPO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效果差不多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CDC1F5B-40D5-4D72-8624-F4F7AE270B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5050" y="1347240"/>
            <a:ext cx="4119476" cy="2198140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373C8F50-F95D-4943-9421-9AEA3CAA14BE}"/>
              </a:ext>
            </a:extLst>
          </p:cNvPr>
          <p:cNvSpPr txBox="1"/>
          <p:nvPr/>
        </p:nvSpPr>
        <p:spPr>
          <a:xfrm>
            <a:off x="1459685" y="2385187"/>
            <a:ext cx="22536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Dr. GRPO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的实验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00DB692A-0F75-4858-A180-E2274679B799}"/>
              </a:ext>
            </a:extLst>
          </p:cNvPr>
          <p:cNvSpPr txBox="1"/>
          <p:nvPr/>
        </p:nvSpPr>
        <p:spPr>
          <a:xfrm>
            <a:off x="1343785" y="5695522"/>
            <a:ext cx="1058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2025. 4</a:t>
            </a:r>
            <a:endParaRPr lang="zh-CN" altLang="en-US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50233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GPG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DE7F2B-352F-40DC-AF49-7A7763E80620}"/>
              </a:ext>
            </a:extLst>
          </p:cNvPr>
          <p:cNvSpPr txBox="1"/>
          <p:nvPr/>
        </p:nvSpPr>
        <p:spPr>
          <a:xfrm>
            <a:off x="469783" y="1839889"/>
            <a:ext cx="84141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GPG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Dr. GRPO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基础上，加入类似于</a:t>
            </a:r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DAPO</a:t>
            </a:r>
            <a:r>
              <a:rPr lang="zh-CN" altLang="en-US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的动态采样优化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77F37DF-3907-413E-AA6A-906793C7F440}"/>
              </a:ext>
            </a:extLst>
          </p:cNvPr>
          <p:cNvSpPr txBox="1"/>
          <p:nvPr/>
        </p:nvSpPr>
        <p:spPr>
          <a:xfrm>
            <a:off x="896488" y="4450727"/>
            <a:ext cx="76215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batch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中所有样本数量，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是优势为</a:t>
            </a:r>
            <a:r>
              <a:rPr lang="en-US" altLang="zh-CN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20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的样本数量</a:t>
            </a:r>
            <a:endParaRPr lang="en-US" altLang="zh-CN" sz="20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C796E5-7480-45FC-81A2-FEDBCCC13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7378" y="2989578"/>
            <a:ext cx="5909243" cy="10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4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F0765418-1364-B7BB-28DE-A917BC34087D}"/>
              </a:ext>
            </a:extLst>
          </p:cNvPr>
          <p:cNvSpPr/>
          <p:nvPr/>
        </p:nvSpPr>
        <p:spPr>
          <a:xfrm>
            <a:off x="904498" y="240059"/>
            <a:ext cx="411947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CN" sz="3200" b="1" dirty="0">
                <a:solidFill>
                  <a:srgbClr val="14539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OPO</a:t>
            </a:r>
            <a:endParaRPr lang="zh-CN" altLang="en-US" sz="3200" b="1" dirty="0">
              <a:solidFill>
                <a:srgbClr val="14539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FFD963A-34D4-41CD-8EFC-28134F58E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6823" y="1760553"/>
            <a:ext cx="6890352" cy="2388872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B5BF0442-CC94-45A5-B0FE-9F202F4EF132}"/>
              </a:ext>
            </a:extLst>
          </p:cNvPr>
          <p:cNvSpPr txBox="1"/>
          <p:nvPr/>
        </p:nvSpPr>
        <p:spPr>
          <a:xfrm>
            <a:off x="3832627" y="4847963"/>
            <a:ext cx="1478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2025. 5</a:t>
            </a:r>
            <a:endParaRPr lang="zh-CN" altLang="en-US" sz="2400" b="1" dirty="0">
              <a:solidFill>
                <a:schemeClr val="accent1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903611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10&quot;:[20211662,21564683,21565017]}"/>
  <p:tag name="COMMONDATA" val="eyJoZGlkIjoiMmEyN2EyOGY5NzM3MDAxYTUyNTViYTJlOWNhMzcwNG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1413</TotalTime>
  <Words>389</Words>
  <Application>Microsoft Office PowerPoint</Application>
  <PresentationFormat>全屏显示(4:3)</PresentationFormat>
  <Paragraphs>44</Paragraphs>
  <Slides>15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5" baseType="lpstr">
      <vt:lpstr>Arial</vt:lpstr>
      <vt:lpstr>Segoe UI</vt:lpstr>
      <vt:lpstr>微软雅黑</vt:lpstr>
      <vt:lpstr>Cambria Math</vt:lpstr>
      <vt:lpstr>Calibri</vt:lpstr>
      <vt:lpstr>Calibri Light</vt:lpstr>
      <vt:lpstr>等线</vt:lpstr>
      <vt:lpstr>Wingdings</vt:lpstr>
      <vt:lpstr>宋体</vt:lpstr>
      <vt:lpstr>Office 主题​​</vt:lpstr>
      <vt:lpstr>GRPO相关变种中出现的 一些期望、方差的数学推导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会议及活动管理</dc:title>
  <dc:creator>王子琦</dc:creator>
  <cp:lastModifiedBy>iHomelander@outlook.com</cp:lastModifiedBy>
  <cp:revision>1104</cp:revision>
  <dcterms:created xsi:type="dcterms:W3CDTF">2022-08-09T00:56:00Z</dcterms:created>
  <dcterms:modified xsi:type="dcterms:W3CDTF">2025-11-12T08:49:39Z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2052-12.1.0.16412</vt:lpwstr>
  </property>
  <property fmtid="{D5CDD505-2E9C-101B-9397-08002B2CF9AE}" pid="3" name="ICV">
    <vt:lpwstr>BAF01EE6BDDC44D28ADCD7CBF0B818F0_13</vt:lpwstr>
  </property>
</Properties>
</file>